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8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napToGrid="0">
      <p:cViewPr varScale="1">
        <p:scale>
          <a:sx n="70" d="100"/>
          <a:sy n="70" d="100"/>
        </p:scale>
        <p:origin x="-720" y="-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5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50"/>
    </p:cViewPr>
  </p:sorterViewPr>
  <p:notesViewPr>
    <p:cSldViewPr snapToGrid="0">
      <p:cViewPr varScale="1">
        <p:scale>
          <a:sx n="48" d="100"/>
          <a:sy n="48" d="100"/>
        </p:scale>
        <p:origin x="2508" y="4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73DB66-13D7-46C8-8698-07FC86F9526E}" type="datetimeFigureOut">
              <a:rPr lang="en-US" smtClean="0"/>
              <a:t>12/9/2020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F5306D-6300-465E-B7C4-C106C93371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8784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4CBB2-13BB-4FE3-9DB9-3F6D6AC21A7F}" type="datetimeFigureOut">
              <a:rPr lang="en-US" smtClean="0"/>
              <a:t>12/9/2020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8A1F9-F1CF-465D-A5D2-63A2ECD7F7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994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4CBB2-13BB-4FE3-9DB9-3F6D6AC21A7F}" type="datetimeFigureOut">
              <a:rPr lang="en-US" smtClean="0"/>
              <a:t>12/9/2020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8A1F9-F1CF-465D-A5D2-63A2ECD7F7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912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4CBB2-13BB-4FE3-9DB9-3F6D6AC21A7F}" type="datetimeFigureOut">
              <a:rPr lang="en-US" smtClean="0"/>
              <a:t>12/9/2020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8A1F9-F1CF-465D-A5D2-63A2ECD7F7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7457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4CBB2-13BB-4FE3-9DB9-3F6D6AC21A7F}" type="datetimeFigureOut">
              <a:rPr lang="en-US" smtClean="0"/>
              <a:t>12/9/2020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8A1F9-F1CF-465D-A5D2-63A2ECD7F7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495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4CBB2-13BB-4FE3-9DB9-3F6D6AC21A7F}" type="datetimeFigureOut">
              <a:rPr lang="en-US" smtClean="0"/>
              <a:t>12/9/2020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8A1F9-F1CF-465D-A5D2-63A2ECD7F7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176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4CBB2-13BB-4FE3-9DB9-3F6D6AC21A7F}" type="datetimeFigureOut">
              <a:rPr lang="en-US" smtClean="0"/>
              <a:t>12/9/2020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8A1F9-F1CF-465D-A5D2-63A2ECD7F7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90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4CBB2-13BB-4FE3-9DB9-3F6D6AC21A7F}" type="datetimeFigureOut">
              <a:rPr lang="en-US" smtClean="0"/>
              <a:t>12/9/2020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8A1F9-F1CF-465D-A5D2-63A2ECD7F7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412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4CBB2-13BB-4FE3-9DB9-3F6D6AC21A7F}" type="datetimeFigureOut">
              <a:rPr lang="en-US" smtClean="0"/>
              <a:t>12/9/2020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8A1F9-F1CF-465D-A5D2-63A2ECD7F7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259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4CBB2-13BB-4FE3-9DB9-3F6D6AC21A7F}" type="datetimeFigureOut">
              <a:rPr lang="en-US" smtClean="0"/>
              <a:t>12/9/2020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8A1F9-F1CF-465D-A5D2-63A2ECD7F7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78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4CBB2-13BB-4FE3-9DB9-3F6D6AC21A7F}" type="datetimeFigureOut">
              <a:rPr lang="en-US" smtClean="0"/>
              <a:t>12/9/2020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8A1F9-F1CF-465D-A5D2-63A2ECD7F7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567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4CBB2-13BB-4FE3-9DB9-3F6D6AC21A7F}" type="datetimeFigureOut">
              <a:rPr lang="en-US" smtClean="0"/>
              <a:t>12/9/2020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8A1F9-F1CF-465D-A5D2-63A2ECD7F7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530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44CBB2-13BB-4FE3-9DB9-3F6D6AC21A7F}" type="datetimeFigureOut">
              <a:rPr lang="en-US" smtClean="0"/>
              <a:t>12/9/2020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78A1F9-F1CF-465D-A5D2-63A2ECD7F7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850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Clasa</a:t>
            </a:r>
            <a:r>
              <a:rPr lang="en-US" dirty="0" smtClean="0"/>
              <a:t> a V-a-</a:t>
            </a:r>
            <a:r>
              <a:rPr lang="en-US" dirty="0" err="1" smtClean="0"/>
              <a:t>Educație</a:t>
            </a:r>
            <a:r>
              <a:rPr lang="en-US" dirty="0" smtClean="0"/>
              <a:t> </a:t>
            </a:r>
            <a:r>
              <a:rPr lang="en-US" dirty="0" err="1" smtClean="0"/>
              <a:t>Socială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 </a:t>
            </a:r>
            <a:r>
              <a:rPr lang="en-US" dirty="0" err="1" smtClean="0"/>
              <a:t>citit</a:t>
            </a:r>
            <a:r>
              <a:rPr lang="en-US" dirty="0" smtClean="0"/>
              <a:t> </a:t>
            </a:r>
            <a:r>
              <a:rPr lang="en-US" dirty="0" err="1" smtClean="0"/>
              <a:t>lecția</a:t>
            </a:r>
            <a:r>
              <a:rPr lang="en-US" dirty="0" smtClean="0"/>
              <a:t> din manual, pag.29</a:t>
            </a:r>
          </a:p>
          <a:p>
            <a:r>
              <a:rPr lang="en-US" dirty="0" smtClean="0"/>
              <a:t>De </a:t>
            </a:r>
            <a:r>
              <a:rPr lang="en-US" dirty="0" err="1" smtClean="0"/>
              <a:t>transcris</a:t>
            </a:r>
            <a:r>
              <a:rPr lang="en-US" dirty="0" smtClean="0"/>
              <a:t> schema </a:t>
            </a:r>
            <a:r>
              <a:rPr lang="en-US" dirty="0" err="1" smtClean="0"/>
              <a:t>lecției</a:t>
            </a:r>
            <a:r>
              <a:rPr lang="en-US" dirty="0" smtClean="0"/>
              <a:t> </a:t>
            </a:r>
            <a:r>
              <a:rPr lang="en-US" dirty="0" err="1" smtClean="0"/>
              <a:t>pe</a:t>
            </a:r>
            <a:r>
              <a:rPr lang="en-US" dirty="0" smtClean="0"/>
              <a:t> </a:t>
            </a:r>
            <a:r>
              <a:rPr lang="en-US" dirty="0" err="1" smtClean="0"/>
              <a:t>caiet</a:t>
            </a:r>
            <a:r>
              <a:rPr lang="en-US" dirty="0" smtClean="0"/>
              <a:t>.</a:t>
            </a:r>
          </a:p>
          <a:p>
            <a:r>
              <a:rPr lang="en-US" dirty="0" smtClean="0"/>
              <a:t>De </a:t>
            </a:r>
            <a:r>
              <a:rPr lang="en-US" dirty="0" err="1" smtClean="0"/>
              <a:t>rezolvat</a:t>
            </a:r>
            <a:r>
              <a:rPr lang="en-US" dirty="0" smtClean="0"/>
              <a:t> ex. 3,pag. 30.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57319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4708134" y="482006"/>
            <a:ext cx="1634247" cy="34046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OPINIILE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789883" y="1836030"/>
            <a:ext cx="3471761" cy="341681"/>
          </a:xfrm>
          <a:prstGeom prst="roundRect">
            <a:avLst/>
          </a:prstGeom>
          <a:solidFill>
            <a:srgbClr val="FF0000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Stereotipuri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661740" y="2407660"/>
            <a:ext cx="2615940" cy="76015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 idee falsă care există în privința unui lucru, situație, persoane, grupuri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7774961" y="2430188"/>
            <a:ext cx="1861226" cy="76015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Cele mai multe se referă la însușiri negative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469631" y="2799854"/>
            <a:ext cx="2106267" cy="65515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Influențează sentimentele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3" name="Straight Arrow Connector 32"/>
          <p:cNvCxnSpPr>
            <a:stCxn id="3" idx="2"/>
            <a:endCxn id="68" idx="0"/>
          </p:cNvCxnSpPr>
          <p:nvPr/>
        </p:nvCxnSpPr>
        <p:spPr>
          <a:xfrm flipH="1">
            <a:off x="5525257" y="822474"/>
            <a:ext cx="1" cy="3844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>
            <a:stCxn id="4" idx="2"/>
            <a:endCxn id="5" idx="3"/>
          </p:cNvCxnSpPr>
          <p:nvPr/>
        </p:nvCxnSpPr>
        <p:spPr>
          <a:xfrm flipH="1">
            <a:off x="3277680" y="2177711"/>
            <a:ext cx="2248084" cy="6100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>
            <a:stCxn id="4" idx="2"/>
            <a:endCxn id="6" idx="1"/>
          </p:cNvCxnSpPr>
          <p:nvPr/>
        </p:nvCxnSpPr>
        <p:spPr>
          <a:xfrm>
            <a:off x="5525764" y="2177711"/>
            <a:ext cx="2249197" cy="6325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itle 1"/>
          <p:cNvSpPr txBox="1">
            <a:spLocks/>
          </p:cNvSpPr>
          <p:nvPr/>
        </p:nvSpPr>
        <p:spPr>
          <a:xfrm>
            <a:off x="-7297" y="-18896"/>
            <a:ext cx="12192000" cy="359923"/>
          </a:xfrm>
          <a:prstGeom prst="rect">
            <a:avLst/>
          </a:prstGeom>
          <a:solidFill>
            <a:srgbClr val="FFFF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b">
            <a:normAutofit fontScale="97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200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SUSȚINEM OPINII, CÂNTĂRIM ARGUMENTE. CONDIȚII DE ACCEPTARE A UNUI ARGUMENT</a:t>
            </a:r>
            <a:endParaRPr lang="en-US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Rounded Rectangle 67"/>
          <p:cNvSpPr/>
          <p:nvPr/>
        </p:nvSpPr>
        <p:spPr>
          <a:xfrm>
            <a:off x="3788870" y="1206917"/>
            <a:ext cx="3472774" cy="377174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Fără a cunoaște situația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4" name="Rounded Rectangle 133"/>
          <p:cNvSpPr/>
          <p:nvPr/>
        </p:nvSpPr>
        <p:spPr>
          <a:xfrm>
            <a:off x="3788870" y="3827488"/>
            <a:ext cx="3472774" cy="502067"/>
          </a:xfrm>
          <a:prstGeom prst="roundRect">
            <a:avLst/>
          </a:prstGeom>
          <a:solidFill>
            <a:srgbClr val="00B0F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Prejudecăți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5" name="Rounded Rectangle 134"/>
          <p:cNvSpPr/>
          <p:nvPr/>
        </p:nvSpPr>
        <p:spPr>
          <a:xfrm>
            <a:off x="6618951" y="6103919"/>
            <a:ext cx="1559749" cy="401226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Discriminarea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7" name="Rounded Rectangle 136"/>
          <p:cNvSpPr/>
          <p:nvPr/>
        </p:nvSpPr>
        <p:spPr>
          <a:xfrm>
            <a:off x="813937" y="5246900"/>
            <a:ext cx="2902029" cy="47093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Manifestare de sentimente negative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8" name="Rounded Rectangle 137"/>
          <p:cNvSpPr/>
          <p:nvPr/>
        </p:nvSpPr>
        <p:spPr>
          <a:xfrm>
            <a:off x="7261644" y="5252755"/>
            <a:ext cx="2650384" cy="46507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Consecințe grave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0" name="Straight Arrow Connector 139"/>
          <p:cNvCxnSpPr>
            <a:stCxn id="4" idx="2"/>
            <a:endCxn id="9" idx="0"/>
          </p:cNvCxnSpPr>
          <p:nvPr/>
        </p:nvCxnSpPr>
        <p:spPr>
          <a:xfrm flipH="1">
            <a:off x="5522765" y="2177711"/>
            <a:ext cx="2999" cy="6221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Arrow Connector 143"/>
          <p:cNvCxnSpPr>
            <a:stCxn id="9" idx="2"/>
            <a:endCxn id="134" idx="0"/>
          </p:cNvCxnSpPr>
          <p:nvPr/>
        </p:nvCxnSpPr>
        <p:spPr>
          <a:xfrm>
            <a:off x="5522765" y="3455009"/>
            <a:ext cx="2492" cy="3724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Arrow Connector 150"/>
          <p:cNvCxnSpPr>
            <a:stCxn id="134" idx="2"/>
            <a:endCxn id="137" idx="0"/>
          </p:cNvCxnSpPr>
          <p:nvPr/>
        </p:nvCxnSpPr>
        <p:spPr>
          <a:xfrm flipH="1">
            <a:off x="2264952" y="4329555"/>
            <a:ext cx="3260305" cy="9173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Arrow Connector 152"/>
          <p:cNvCxnSpPr>
            <a:stCxn id="137" idx="2"/>
            <a:endCxn id="158" idx="0"/>
          </p:cNvCxnSpPr>
          <p:nvPr/>
        </p:nvCxnSpPr>
        <p:spPr>
          <a:xfrm flipH="1">
            <a:off x="579728" y="5717834"/>
            <a:ext cx="1685224" cy="4043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Arrow Connector 154"/>
          <p:cNvCxnSpPr>
            <a:stCxn id="137" idx="2"/>
            <a:endCxn id="127" idx="0"/>
          </p:cNvCxnSpPr>
          <p:nvPr/>
        </p:nvCxnSpPr>
        <p:spPr>
          <a:xfrm>
            <a:off x="2264952" y="5717834"/>
            <a:ext cx="2577072" cy="3860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Arrow Connector 156"/>
          <p:cNvCxnSpPr>
            <a:stCxn id="134" idx="2"/>
            <a:endCxn id="138" idx="0"/>
          </p:cNvCxnSpPr>
          <p:nvPr/>
        </p:nvCxnSpPr>
        <p:spPr>
          <a:xfrm>
            <a:off x="5525257" y="4329555"/>
            <a:ext cx="3061579" cy="9232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Straight Arrow Connector 158"/>
          <p:cNvCxnSpPr>
            <a:stCxn id="138" idx="2"/>
            <a:endCxn id="85" idx="0"/>
          </p:cNvCxnSpPr>
          <p:nvPr/>
        </p:nvCxnSpPr>
        <p:spPr>
          <a:xfrm>
            <a:off x="8586836" y="5717834"/>
            <a:ext cx="1243708" cy="3860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Straight Arrow Connector 161"/>
          <p:cNvCxnSpPr>
            <a:stCxn id="68" idx="2"/>
            <a:endCxn id="4" idx="0"/>
          </p:cNvCxnSpPr>
          <p:nvPr/>
        </p:nvCxnSpPr>
        <p:spPr>
          <a:xfrm>
            <a:off x="5525257" y="1584091"/>
            <a:ext cx="507" cy="2519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359923"/>
          </a:xfrm>
          <a:solidFill>
            <a:srgbClr val="FFFF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o-RO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FII LIBER! FĂRĂ PREJUDECĂȚI, FĂRĂ DISCRIMINARE!</a:t>
            </a:r>
            <a:endParaRPr lang="en-US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Straight Arrow Connector 36"/>
          <p:cNvCxnSpPr>
            <a:stCxn id="5" idx="3"/>
            <a:endCxn id="9" idx="1"/>
          </p:cNvCxnSpPr>
          <p:nvPr/>
        </p:nvCxnSpPr>
        <p:spPr>
          <a:xfrm>
            <a:off x="3277680" y="2787738"/>
            <a:ext cx="1191951" cy="3396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6" idx="1"/>
            <a:endCxn id="9" idx="3"/>
          </p:cNvCxnSpPr>
          <p:nvPr/>
        </p:nvCxnSpPr>
        <p:spPr>
          <a:xfrm flipH="1">
            <a:off x="6575898" y="2810267"/>
            <a:ext cx="1199063" cy="3171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Rounded Rectangle 84"/>
          <p:cNvSpPr/>
          <p:nvPr/>
        </p:nvSpPr>
        <p:spPr>
          <a:xfrm>
            <a:off x="9330313" y="6103920"/>
            <a:ext cx="1000461" cy="401225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Violența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2" name="Straight Arrow Connector 71"/>
          <p:cNvCxnSpPr>
            <a:stCxn id="138" idx="2"/>
            <a:endCxn id="135" idx="0"/>
          </p:cNvCxnSpPr>
          <p:nvPr/>
        </p:nvCxnSpPr>
        <p:spPr>
          <a:xfrm flipH="1">
            <a:off x="7398826" y="5717834"/>
            <a:ext cx="1188010" cy="3860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Rounded Rectangle 126"/>
          <p:cNvSpPr/>
          <p:nvPr/>
        </p:nvSpPr>
        <p:spPr>
          <a:xfrm>
            <a:off x="4062149" y="6103919"/>
            <a:ext cx="1559749" cy="401226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Respingere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6" name="Rounded Rectangle 155"/>
          <p:cNvSpPr/>
          <p:nvPr/>
        </p:nvSpPr>
        <p:spPr>
          <a:xfrm>
            <a:off x="1458964" y="6122200"/>
            <a:ext cx="1146439" cy="382945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Ură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8" name="Rounded Rectangle 157"/>
          <p:cNvSpPr/>
          <p:nvPr/>
        </p:nvSpPr>
        <p:spPr>
          <a:xfrm>
            <a:off x="-59472" y="6122200"/>
            <a:ext cx="1278399" cy="364664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Dispreț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0" name="Rounded Rectangle 159"/>
          <p:cNvSpPr/>
          <p:nvPr/>
        </p:nvSpPr>
        <p:spPr>
          <a:xfrm>
            <a:off x="2845440" y="6122200"/>
            <a:ext cx="976672" cy="391914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Frică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8" name="Straight Arrow Connector 97"/>
          <p:cNvCxnSpPr>
            <a:stCxn id="137" idx="2"/>
            <a:endCxn id="156" idx="0"/>
          </p:cNvCxnSpPr>
          <p:nvPr/>
        </p:nvCxnSpPr>
        <p:spPr>
          <a:xfrm flipH="1">
            <a:off x="2032184" y="5717834"/>
            <a:ext cx="232768" cy="4043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/>
          <p:cNvCxnSpPr>
            <a:stCxn id="137" idx="2"/>
            <a:endCxn id="160" idx="0"/>
          </p:cNvCxnSpPr>
          <p:nvPr/>
        </p:nvCxnSpPr>
        <p:spPr>
          <a:xfrm>
            <a:off x="2264952" y="5717834"/>
            <a:ext cx="1068824" cy="4043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9422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</TotalTime>
  <Words>91</Words>
  <Application>Microsoft Office PowerPoint</Application>
  <PresentationFormat>Custom</PresentationFormat>
  <Paragraphs>21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Clasa a V-a-Educație Socială</vt:lpstr>
      <vt:lpstr>FII LIBER! FĂRĂ PREJUDECĂȚI, FĂRĂ DISCRIMINARE!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 CINE ȘI CUM ÎNTREBĂM</dc:title>
  <dc:creator>Ana Maria Chispal</dc:creator>
  <cp:lastModifiedBy>aling</cp:lastModifiedBy>
  <cp:revision>53</cp:revision>
  <dcterms:created xsi:type="dcterms:W3CDTF">2020-10-13T08:36:10Z</dcterms:created>
  <dcterms:modified xsi:type="dcterms:W3CDTF">2020-12-09T13:28:29Z</dcterms:modified>
</cp:coreProperties>
</file>